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D70D78D-0E82-42F9-B8C9-8C17A27A8933}" type="datetimeFigureOut">
              <a:rPr lang="en-US" smtClean="0"/>
              <a:pPr/>
              <a:t>10/2/2023</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B8FE607-FE39-4551-BC57-2B1DE3D35AA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70D78D-0E82-42F9-B8C9-8C17A27A8933}"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8FE607-FE39-4551-BC57-2B1DE3D35AA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70D78D-0E82-42F9-B8C9-8C17A27A8933}"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8FE607-FE39-4551-BC57-2B1DE3D35AA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D70D78D-0E82-42F9-B8C9-8C17A27A8933}" type="datetimeFigureOut">
              <a:rPr lang="en-US" smtClean="0"/>
              <a:pPr/>
              <a:t>10/2/2023</a:t>
            </a:fld>
            <a:endParaRPr lang="en-IN"/>
          </a:p>
        </p:txBody>
      </p:sp>
      <p:sp>
        <p:nvSpPr>
          <p:cNvPr id="9" name="Slide Number Placeholder 8"/>
          <p:cNvSpPr>
            <a:spLocks noGrp="1"/>
          </p:cNvSpPr>
          <p:nvPr>
            <p:ph type="sldNum" sz="quarter" idx="15"/>
          </p:nvPr>
        </p:nvSpPr>
        <p:spPr/>
        <p:txBody>
          <a:bodyPr rtlCol="0"/>
          <a:lstStyle/>
          <a:p>
            <a:fld id="{5B8FE607-FE39-4551-BC57-2B1DE3D35AA4}"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D70D78D-0E82-42F9-B8C9-8C17A27A8933}" type="datetimeFigureOut">
              <a:rPr lang="en-US" smtClean="0"/>
              <a:pPr/>
              <a:t>10/2/2023</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B8FE607-FE39-4551-BC57-2B1DE3D35AA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D70D78D-0E82-42F9-B8C9-8C17A27A8933}"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8FE607-FE39-4551-BC57-2B1DE3D35AA4}"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D70D78D-0E82-42F9-B8C9-8C17A27A8933}" type="datetimeFigureOut">
              <a:rPr lang="en-US" smtClean="0"/>
              <a:pPr/>
              <a:t>10/2/2023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8FE607-FE39-4551-BC57-2B1DE3D35AA4}"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D70D78D-0E82-42F9-B8C9-8C17A27A8933}" type="datetimeFigureOut">
              <a:rPr lang="en-US" smtClean="0"/>
              <a:pPr/>
              <a:t>10/2/2023</a:t>
            </a:fld>
            <a:endParaRPr lang="en-IN"/>
          </a:p>
        </p:txBody>
      </p:sp>
      <p:sp>
        <p:nvSpPr>
          <p:cNvPr id="7" name="Slide Number Placeholder 6"/>
          <p:cNvSpPr>
            <a:spLocks noGrp="1"/>
          </p:cNvSpPr>
          <p:nvPr>
            <p:ph type="sldNum" sz="quarter" idx="11"/>
          </p:nvPr>
        </p:nvSpPr>
        <p:spPr/>
        <p:txBody>
          <a:bodyPr rtlCol="0"/>
          <a:lstStyle/>
          <a:p>
            <a:fld id="{5B8FE607-FE39-4551-BC57-2B1DE3D35AA4}"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0D78D-0E82-42F9-B8C9-8C17A27A8933}"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8FE607-FE39-4551-BC57-2B1DE3D35AA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D70D78D-0E82-42F9-B8C9-8C17A27A8933}" type="datetimeFigureOut">
              <a:rPr lang="en-US" smtClean="0"/>
              <a:pPr/>
              <a:t>10/2/2023</a:t>
            </a:fld>
            <a:endParaRPr lang="en-IN"/>
          </a:p>
        </p:txBody>
      </p:sp>
      <p:sp>
        <p:nvSpPr>
          <p:cNvPr id="22" name="Slide Number Placeholder 21"/>
          <p:cNvSpPr>
            <a:spLocks noGrp="1"/>
          </p:cNvSpPr>
          <p:nvPr>
            <p:ph type="sldNum" sz="quarter" idx="15"/>
          </p:nvPr>
        </p:nvSpPr>
        <p:spPr/>
        <p:txBody>
          <a:bodyPr rtlCol="0"/>
          <a:lstStyle/>
          <a:p>
            <a:fld id="{5B8FE607-FE39-4551-BC57-2B1DE3D35AA4}"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D70D78D-0E82-42F9-B8C9-8C17A27A8933}" type="datetimeFigureOut">
              <a:rPr lang="en-US" smtClean="0"/>
              <a:pPr/>
              <a:t>10/2/2023</a:t>
            </a:fld>
            <a:endParaRPr lang="en-IN"/>
          </a:p>
        </p:txBody>
      </p:sp>
      <p:sp>
        <p:nvSpPr>
          <p:cNvPr id="18" name="Slide Number Placeholder 17"/>
          <p:cNvSpPr>
            <a:spLocks noGrp="1"/>
          </p:cNvSpPr>
          <p:nvPr>
            <p:ph type="sldNum" sz="quarter" idx="11"/>
          </p:nvPr>
        </p:nvSpPr>
        <p:spPr/>
        <p:txBody>
          <a:bodyPr rtlCol="0"/>
          <a:lstStyle/>
          <a:p>
            <a:fld id="{5B8FE607-FE39-4551-BC57-2B1DE3D35AA4}"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D70D78D-0E82-42F9-B8C9-8C17A27A8933}" type="datetimeFigureOut">
              <a:rPr lang="en-US" smtClean="0"/>
              <a:pPr/>
              <a:t>10/2/2023</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B8FE607-FE39-4551-BC57-2B1DE3D35AA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71670" y="214290"/>
            <a:ext cx="5000660" cy="2492990"/>
          </a:xfrm>
          <a:prstGeom prst="rect">
            <a:avLst/>
          </a:prstGeom>
          <a:noFill/>
        </p:spPr>
        <p:txBody>
          <a:bodyPr wrap="square" rtlCol="0">
            <a:spAutoFit/>
          </a:bodyPr>
          <a:lstStyle/>
          <a:p>
            <a:pPr algn="ctr"/>
            <a:r>
              <a:rPr lang="en-US" sz="6000" dirty="0" smtClean="0">
                <a:latin typeface="Times New Roman" pitchFamily="18" charset="0"/>
                <a:cs typeface="Times New Roman" pitchFamily="18" charset="0"/>
              </a:rPr>
              <a:t>The Prelude</a:t>
            </a:r>
          </a:p>
          <a:p>
            <a:pPr algn="ctr"/>
            <a:r>
              <a:rPr lang="en-US" sz="4000" dirty="0" smtClean="0">
                <a:latin typeface="Times New Roman" pitchFamily="18" charset="0"/>
                <a:cs typeface="Times New Roman" pitchFamily="18" charset="0"/>
              </a:rPr>
              <a:t>(Book I)</a:t>
            </a:r>
          </a:p>
          <a:p>
            <a:pPr algn="ctr"/>
            <a:endParaRPr lang="en-US" sz="2800" dirty="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William Wordsworth</a:t>
            </a:r>
            <a:endParaRPr lang="en-IN" sz="2800" dirty="0">
              <a:latin typeface="Times New Roman" pitchFamily="18" charset="0"/>
              <a:cs typeface="Times New Roman" pitchFamily="18" charset="0"/>
            </a:endParaRPr>
          </a:p>
        </p:txBody>
      </p:sp>
      <p:sp>
        <p:nvSpPr>
          <p:cNvPr id="5" name="TextBox 4"/>
          <p:cNvSpPr txBox="1"/>
          <p:nvPr/>
        </p:nvSpPr>
        <p:spPr>
          <a:xfrm>
            <a:off x="357158" y="4714884"/>
            <a:ext cx="271464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6" name="TextBox 5"/>
          <p:cNvSpPr txBox="1"/>
          <p:nvPr/>
        </p:nvSpPr>
        <p:spPr>
          <a:xfrm>
            <a:off x="357158" y="5072074"/>
            <a:ext cx="3643338"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8794" y="214290"/>
            <a:ext cx="500066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William Wordsworth</a:t>
            </a:r>
            <a:endParaRPr lang="en-IN" sz="4000" dirty="0">
              <a:latin typeface="Times New Roman" pitchFamily="18" charset="0"/>
              <a:cs typeface="Times New Roman" pitchFamily="18" charset="0"/>
            </a:endParaRPr>
          </a:p>
        </p:txBody>
      </p:sp>
      <p:pic>
        <p:nvPicPr>
          <p:cNvPr id="4" name="Picture 3" descr="engraving-William-Wordsworth-1833.jpg"/>
          <p:cNvPicPr>
            <a:picLocks noChangeAspect="1"/>
          </p:cNvPicPr>
          <p:nvPr/>
        </p:nvPicPr>
        <p:blipFill>
          <a:blip r:embed="rId2" cstate="print"/>
          <a:stretch>
            <a:fillRect/>
          </a:stretch>
        </p:blipFill>
        <p:spPr>
          <a:xfrm>
            <a:off x="3714744" y="857232"/>
            <a:ext cx="1357322" cy="2214578"/>
          </a:xfrm>
          <a:prstGeom prst="rect">
            <a:avLst/>
          </a:prstGeom>
        </p:spPr>
      </p:pic>
      <p:sp>
        <p:nvSpPr>
          <p:cNvPr id="6" name="TextBox 5"/>
          <p:cNvSpPr txBox="1"/>
          <p:nvPr/>
        </p:nvSpPr>
        <p:spPr>
          <a:xfrm>
            <a:off x="214282" y="3214686"/>
            <a:ext cx="8715436" cy="3170099"/>
          </a:xfrm>
          <a:prstGeom prst="rect">
            <a:avLst/>
          </a:prstGeom>
          <a:noFill/>
        </p:spPr>
        <p:txBody>
          <a:bodyPr wrap="square" rtlCol="0">
            <a:spAutoFit/>
          </a:bodyPr>
          <a:lstStyle/>
          <a:p>
            <a:r>
              <a:rPr lang="en-IN" sz="2000" dirty="0">
                <a:latin typeface="Times New Roman" pitchFamily="18" charset="0"/>
                <a:cs typeface="Times New Roman" pitchFamily="18" charset="0"/>
              </a:rPr>
              <a:t>William </a:t>
            </a:r>
            <a:r>
              <a:rPr lang="en-IN" sz="2000" dirty="0" smtClean="0">
                <a:latin typeface="Times New Roman" pitchFamily="18" charset="0"/>
                <a:cs typeface="Times New Roman" pitchFamily="18" charset="0"/>
              </a:rPr>
              <a:t>Wordsworth (7 April 1770- 23 April 1850) </a:t>
            </a:r>
            <a:r>
              <a:rPr lang="en-IN" sz="2000" dirty="0">
                <a:latin typeface="Times New Roman" pitchFamily="18" charset="0"/>
                <a:cs typeface="Times New Roman" pitchFamily="18" charset="0"/>
              </a:rPr>
              <a:t>was one of the founders of English Romanticism and one its most central figures and important intellects. He is remembered as a poet of spiritual and epistemological speculation, a poet concerned with the human relationship to nature and a fierce advocate of using the vocabulary and speech patterns of common people in poetry. </a:t>
            </a:r>
            <a:r>
              <a:rPr lang="en-IN" sz="2000" dirty="0" smtClean="0">
                <a:latin typeface="Times New Roman" pitchFamily="18" charset="0"/>
                <a:cs typeface="Times New Roman" pitchFamily="18" charset="0"/>
              </a:rPr>
              <a:t>He </a:t>
            </a:r>
            <a:r>
              <a:rPr lang="en-IN" sz="2000" dirty="0">
                <a:latin typeface="Times New Roman" pitchFamily="18" charset="0"/>
                <a:cs typeface="Times New Roman" pitchFamily="18" charset="0"/>
              </a:rPr>
              <a:t>began writing poetry as a young boy in grammar school, and before graduating from college he went on a walking tour of Europe, which deepened his love for nature and his sympathy for the common man: both major themes in his poetry. Wordsworth is best known for </a:t>
            </a:r>
            <a:r>
              <a:rPr lang="en-IN" sz="2000" i="1" dirty="0">
                <a:latin typeface="Times New Roman" pitchFamily="18" charset="0"/>
                <a:cs typeface="Times New Roman" pitchFamily="18" charset="0"/>
              </a:rPr>
              <a:t>Lyrical Ballads</a:t>
            </a:r>
            <a:r>
              <a:rPr lang="en-IN" sz="2000" dirty="0">
                <a:latin typeface="Times New Roman" pitchFamily="18" charset="0"/>
                <a:cs typeface="Times New Roman" pitchFamily="18" charset="0"/>
              </a:rPr>
              <a:t>, co-written with </a:t>
            </a:r>
            <a:r>
              <a:rPr lang="en-IN" sz="2000" dirty="0" smtClean="0">
                <a:latin typeface="Times New Roman" pitchFamily="18" charset="0"/>
                <a:cs typeface="Times New Roman" pitchFamily="18" charset="0"/>
              </a:rPr>
              <a:t>Samuel Taylor Coleridge</a:t>
            </a:r>
            <a:r>
              <a:rPr lang="en-IN" sz="2000" dirty="0">
                <a:latin typeface="Times New Roman" pitchFamily="18" charset="0"/>
                <a:cs typeface="Times New Roman" pitchFamily="18" charset="0"/>
              </a:rPr>
              <a:t>, and </a:t>
            </a:r>
            <a:r>
              <a:rPr lang="en-IN" sz="2000" i="1" dirty="0">
                <a:latin typeface="Times New Roman" pitchFamily="18" charset="0"/>
                <a:cs typeface="Times New Roman" pitchFamily="18" charset="0"/>
              </a:rPr>
              <a:t>The Prelude</a:t>
            </a:r>
            <a:r>
              <a:rPr lang="en-IN" sz="2000" dirty="0">
                <a:latin typeface="Times New Roman" pitchFamily="18" charset="0"/>
                <a:cs typeface="Times New Roman" pitchFamily="18" charset="0"/>
              </a:rPr>
              <a:t>, a Romantic epic poem chronicling the “growth of a poet’s mind.”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480" y="285728"/>
            <a:ext cx="5715040" cy="1077218"/>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 Prelude</a:t>
            </a:r>
          </a:p>
          <a:p>
            <a:pPr algn="ctr"/>
            <a:r>
              <a:rPr lang="en-US" sz="2400" dirty="0" smtClean="0">
                <a:latin typeface="Times New Roman" pitchFamily="18" charset="0"/>
                <a:cs typeface="Times New Roman" pitchFamily="18" charset="0"/>
              </a:rPr>
              <a:t>(Book I)</a:t>
            </a:r>
          </a:p>
        </p:txBody>
      </p:sp>
      <p:pic>
        <p:nvPicPr>
          <p:cNvPr id="3" name="Picture 2" descr="0001.jpg"/>
          <p:cNvPicPr>
            <a:picLocks noChangeAspect="1"/>
          </p:cNvPicPr>
          <p:nvPr/>
        </p:nvPicPr>
        <p:blipFill>
          <a:blip r:embed="rId2" cstate="print"/>
          <a:stretch>
            <a:fillRect/>
          </a:stretch>
        </p:blipFill>
        <p:spPr>
          <a:xfrm>
            <a:off x="7286644" y="214290"/>
            <a:ext cx="1615408" cy="2714644"/>
          </a:xfrm>
          <a:prstGeom prst="rect">
            <a:avLst/>
          </a:prstGeom>
        </p:spPr>
      </p:pic>
      <p:sp>
        <p:nvSpPr>
          <p:cNvPr id="4" name="TextBox 3"/>
          <p:cNvSpPr txBox="1"/>
          <p:nvPr/>
        </p:nvSpPr>
        <p:spPr>
          <a:xfrm>
            <a:off x="285720" y="3143248"/>
            <a:ext cx="8572560" cy="3477875"/>
          </a:xfrm>
          <a:prstGeom prst="rect">
            <a:avLst/>
          </a:prstGeom>
          <a:noFill/>
        </p:spPr>
        <p:txBody>
          <a:bodyPr wrap="square" rtlCol="0">
            <a:spAutoFit/>
          </a:bodyPr>
          <a:lstStyle/>
          <a:p>
            <a:r>
              <a:rPr lang="en-IN" sz="2000" b="1" i="1" dirty="0">
                <a:latin typeface="Times New Roman" pitchFamily="18" charset="0"/>
                <a:cs typeface="Times New Roman" pitchFamily="18" charset="0"/>
              </a:rPr>
              <a:t>The Prelude or, Growth of a Poet's Mind; An Autobiographical Poem </a:t>
            </a:r>
            <a:r>
              <a:rPr lang="en-IN" sz="2000" dirty="0">
                <a:latin typeface="Times New Roman" pitchFamily="18" charset="0"/>
                <a:cs typeface="Times New Roman" pitchFamily="18" charset="0"/>
              </a:rPr>
              <a:t>is an autobiographical poem in blank verse by the English poet William </a:t>
            </a:r>
            <a:r>
              <a:rPr lang="en-IN" sz="2000" dirty="0" err="1" smtClean="0">
                <a:latin typeface="Times New Roman" pitchFamily="18" charset="0"/>
                <a:cs typeface="Times New Roman" pitchFamily="18" charset="0"/>
              </a:rPr>
              <a:t>Wordsworth.Intended</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as the introduction to the more philosophical poem </a:t>
            </a:r>
            <a:r>
              <a:rPr lang="en-IN" sz="2000" i="1" dirty="0">
                <a:latin typeface="Times New Roman" pitchFamily="18" charset="0"/>
                <a:cs typeface="Times New Roman" pitchFamily="18" charset="0"/>
              </a:rPr>
              <a:t>The Recluse,</a:t>
            </a:r>
            <a:r>
              <a:rPr lang="en-IN" sz="2000" dirty="0">
                <a:latin typeface="Times New Roman" pitchFamily="18" charset="0"/>
                <a:cs typeface="Times New Roman" pitchFamily="18" charset="0"/>
              </a:rPr>
              <a:t> which Wordsworth never finished, </a:t>
            </a:r>
            <a:r>
              <a:rPr lang="en-IN" sz="2000" i="1" dirty="0">
                <a:latin typeface="Times New Roman" pitchFamily="18" charset="0"/>
                <a:cs typeface="Times New Roman" pitchFamily="18" charset="0"/>
              </a:rPr>
              <a:t>The Prelude</a:t>
            </a:r>
            <a:r>
              <a:rPr lang="en-IN" sz="2000" dirty="0">
                <a:latin typeface="Times New Roman" pitchFamily="18" charset="0"/>
                <a:cs typeface="Times New Roman" pitchFamily="18" charset="0"/>
              </a:rPr>
              <a:t> is an extremely personal work and reveals many details of Wordsworth's life.</a:t>
            </a:r>
          </a:p>
          <a:p>
            <a:r>
              <a:rPr lang="en-IN" sz="2000" dirty="0">
                <a:latin typeface="Times New Roman" pitchFamily="18" charset="0"/>
                <a:cs typeface="Times New Roman" pitchFamily="18" charset="0"/>
              </a:rPr>
              <a:t>Wordsworth began </a:t>
            </a:r>
            <a:r>
              <a:rPr lang="en-IN" sz="2000" i="1" dirty="0">
                <a:latin typeface="Times New Roman" pitchFamily="18" charset="0"/>
                <a:cs typeface="Times New Roman" pitchFamily="18" charset="0"/>
              </a:rPr>
              <a:t>The Prelude</a:t>
            </a:r>
            <a:r>
              <a:rPr lang="en-IN" sz="2000" dirty="0">
                <a:latin typeface="Times New Roman" pitchFamily="18" charset="0"/>
                <a:cs typeface="Times New Roman" pitchFamily="18" charset="0"/>
              </a:rPr>
              <a:t> in 1798, at the age of 28, and continued to work on it throughout his life. He never gave it a title, but called it the "Poem </a:t>
            </a:r>
            <a:r>
              <a:rPr lang="en-IN" sz="2000" dirty="0" smtClean="0">
                <a:latin typeface="Times New Roman" pitchFamily="18" charset="0"/>
                <a:cs typeface="Times New Roman" pitchFamily="18" charset="0"/>
              </a:rPr>
              <a:t>to</a:t>
            </a:r>
            <a:r>
              <a:rPr lang="en-IN" sz="2000" dirty="0">
                <a:latin typeface="Times New Roman" pitchFamily="18" charset="0"/>
                <a:cs typeface="Times New Roman" pitchFamily="18" charset="0"/>
              </a:rPr>
              <a:t> Coleridge" in his letters to his sister Dorothy Wordsworth. The poem was unknown to the general public until the final version was published three months after Wordsworth's death in 1850. Its present title was given to it by his widow Mary.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285728"/>
            <a:ext cx="3786214"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Plot</a:t>
            </a:r>
            <a:endParaRPr lang="en-IN" sz="4000" dirty="0"/>
          </a:p>
        </p:txBody>
      </p:sp>
      <p:sp>
        <p:nvSpPr>
          <p:cNvPr id="3" name="TextBox 2"/>
          <p:cNvSpPr txBox="1"/>
          <p:nvPr/>
        </p:nvSpPr>
        <p:spPr>
          <a:xfrm>
            <a:off x="500034" y="1928802"/>
            <a:ext cx="8072494" cy="3477875"/>
          </a:xfrm>
          <a:prstGeom prst="rect">
            <a:avLst/>
          </a:prstGeom>
          <a:noFill/>
        </p:spPr>
        <p:txBody>
          <a:bodyPr wrap="square" rtlCol="0">
            <a:spAutoFit/>
          </a:bodyPr>
          <a:lstStyle/>
          <a:p>
            <a:r>
              <a:rPr lang="en-IN" sz="2000" dirty="0">
                <a:latin typeface="Times New Roman" pitchFamily="18" charset="0"/>
                <a:cs typeface="Times New Roman" pitchFamily="18" charset="0"/>
              </a:rPr>
              <a:t>The subtitle of </a:t>
            </a:r>
            <a:r>
              <a:rPr lang="en-IN" sz="2000" i="1" dirty="0">
                <a:latin typeface="Times New Roman" pitchFamily="18" charset="0"/>
                <a:cs typeface="Times New Roman" pitchFamily="18" charset="0"/>
              </a:rPr>
              <a:t>The Prelude</a:t>
            </a:r>
            <a:r>
              <a:rPr lang="en-IN" sz="2000" dirty="0">
                <a:latin typeface="Times New Roman" pitchFamily="18" charset="0"/>
                <a:cs typeface="Times New Roman" pitchFamily="18" charset="0"/>
              </a:rPr>
              <a:t> is ‘Growth of a Poet’s Mind’. William Wordsworth (1770-1850) began writing his autobiographical blank verse epic in 1798, working on it intermittently until 1839. It was published posthumously in 1850. Book I establishes Wordsworth’s sense of life as a journey, both literal – as the poet leaves the city for his beloved Lake District – and metaphorical, as he searches for a subject to write about that will justify his decision to become a poet: he eventually decides to focus on his own life. His vivid accounts of boyhood incidents – skating on frozen lakes in the winter twilight, flying kites, playing cards – give the poem an immediacy, justifying his description of his early years as the ‘seed-time’ of his ‘soul’.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357166"/>
            <a:ext cx="421484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Themes</a:t>
            </a:r>
            <a:endParaRPr lang="en-IN" sz="4000" dirty="0"/>
          </a:p>
        </p:txBody>
      </p:sp>
      <p:sp>
        <p:nvSpPr>
          <p:cNvPr id="3" name="TextBox 2"/>
          <p:cNvSpPr txBox="1"/>
          <p:nvPr/>
        </p:nvSpPr>
        <p:spPr>
          <a:xfrm>
            <a:off x="500034" y="1785926"/>
            <a:ext cx="8072494" cy="3477875"/>
          </a:xfrm>
          <a:prstGeom prst="rect">
            <a:avLst/>
          </a:prstGeom>
          <a:noFill/>
        </p:spPr>
        <p:txBody>
          <a:bodyPr wrap="square" rtlCol="0">
            <a:spAutoFit/>
          </a:bodyPr>
          <a:lstStyle/>
          <a:p>
            <a:r>
              <a:rPr lang="en-IN" sz="2000" dirty="0" smtClean="0">
                <a:latin typeface="Times New Roman" pitchFamily="18" charset="0"/>
                <a:cs typeface="Times New Roman" pitchFamily="18" charset="0"/>
              </a:rPr>
              <a:t>The poem is suffused with the beauty of the Cumberland landscape, which for the most part is soothing and benevolent, characterised by the ‘blessing’ of the ‘gentle breeze’ that Wordsworth describes in the poem’s opening lines. Crucially, however, there are also hints of nature’s more troubling power, most notably in the ‘boat-stealing’ episode where the young Wordsworth is struck by the ‘huge and mighty forms’ of the mountains that loom above him as fearsome, admonitory presences. The poem can be seen as a response to John Milton’s attempt to ‘justify the ways of God to man’ in his great poem </a:t>
            </a:r>
            <a:r>
              <a:rPr lang="en-IN" sz="2000" i="1" dirty="0" smtClean="0">
                <a:latin typeface="Times New Roman" pitchFamily="18" charset="0"/>
                <a:cs typeface="Times New Roman" pitchFamily="18" charset="0"/>
              </a:rPr>
              <a:t>Paradise Lost</a:t>
            </a:r>
            <a:r>
              <a:rPr lang="en-IN" sz="2000" dirty="0" smtClean="0">
                <a:latin typeface="Times New Roman" pitchFamily="18" charset="0"/>
                <a:cs typeface="Times New Roman" pitchFamily="18" charset="0"/>
              </a:rPr>
              <a:t>: Wordsworth’s justification of his poetic vocation was an audacious attempt to make the epic personal, giving the genre a new psychological focus.</a:t>
            </a:r>
            <a:endParaRPr lang="en-IN"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TotalTime>
  <Words>176</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5</cp:revision>
  <dcterms:created xsi:type="dcterms:W3CDTF">2023-10-02T15:02:51Z</dcterms:created>
  <dcterms:modified xsi:type="dcterms:W3CDTF">2023-10-02T17:29:19Z</dcterms:modified>
</cp:coreProperties>
</file>